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3"/>
  </p:notesMasterIdLst>
  <p:sldIdLst>
    <p:sldId id="257" r:id="rId2"/>
    <p:sldId id="289" r:id="rId3"/>
    <p:sldId id="423" r:id="rId4"/>
    <p:sldId id="259" r:id="rId5"/>
    <p:sldId id="496" r:id="rId6"/>
    <p:sldId id="419" r:id="rId7"/>
    <p:sldId id="418" r:id="rId8"/>
    <p:sldId id="422" r:id="rId9"/>
    <p:sldId id="420" r:id="rId10"/>
    <p:sldId id="421" r:id="rId11"/>
    <p:sldId id="424" r:id="rId12"/>
    <p:sldId id="370" r:id="rId13"/>
    <p:sldId id="260" r:id="rId14"/>
    <p:sldId id="258" r:id="rId15"/>
    <p:sldId id="497" r:id="rId16"/>
    <p:sldId id="498" r:id="rId17"/>
    <p:sldId id="262" r:id="rId18"/>
    <p:sldId id="264" r:id="rId19"/>
    <p:sldId id="265" r:id="rId20"/>
    <p:sldId id="261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59" r:id="rId44"/>
    <p:sldId id="460" r:id="rId45"/>
    <p:sldId id="461" r:id="rId46"/>
    <p:sldId id="462" r:id="rId47"/>
    <p:sldId id="463" r:id="rId48"/>
    <p:sldId id="464" r:id="rId49"/>
    <p:sldId id="465" r:id="rId50"/>
    <p:sldId id="466" r:id="rId51"/>
    <p:sldId id="467" r:id="rId52"/>
    <p:sldId id="468" r:id="rId53"/>
    <p:sldId id="469" r:id="rId54"/>
    <p:sldId id="470" r:id="rId55"/>
    <p:sldId id="471" r:id="rId56"/>
    <p:sldId id="472" r:id="rId57"/>
    <p:sldId id="473" r:id="rId58"/>
    <p:sldId id="330" r:id="rId59"/>
    <p:sldId id="311" r:id="rId60"/>
    <p:sldId id="312" r:id="rId61"/>
    <p:sldId id="313" r:id="rId62"/>
    <p:sldId id="426" r:id="rId63"/>
    <p:sldId id="314" r:id="rId64"/>
    <p:sldId id="315" r:id="rId65"/>
    <p:sldId id="331" r:id="rId66"/>
    <p:sldId id="474" r:id="rId67"/>
    <p:sldId id="475" r:id="rId68"/>
    <p:sldId id="476" r:id="rId69"/>
    <p:sldId id="477" r:id="rId70"/>
    <p:sldId id="478" r:id="rId71"/>
    <p:sldId id="479" r:id="rId72"/>
    <p:sldId id="480" r:id="rId73"/>
    <p:sldId id="481" r:id="rId74"/>
    <p:sldId id="482" r:id="rId75"/>
    <p:sldId id="483" r:id="rId76"/>
    <p:sldId id="484" r:id="rId77"/>
    <p:sldId id="485" r:id="rId78"/>
    <p:sldId id="486" r:id="rId79"/>
    <p:sldId id="487" r:id="rId80"/>
    <p:sldId id="488" r:id="rId81"/>
    <p:sldId id="489" r:id="rId82"/>
    <p:sldId id="490" r:id="rId83"/>
    <p:sldId id="491" r:id="rId84"/>
    <p:sldId id="492" r:id="rId85"/>
    <p:sldId id="493" r:id="rId86"/>
    <p:sldId id="494" r:id="rId87"/>
    <p:sldId id="495" r:id="rId88"/>
    <p:sldId id="371" r:id="rId89"/>
    <p:sldId id="427" r:id="rId90"/>
    <p:sldId id="349" r:id="rId91"/>
    <p:sldId id="431" r:id="rId92"/>
    <p:sldId id="429" r:id="rId93"/>
    <p:sldId id="430" r:id="rId94"/>
    <p:sldId id="432" r:id="rId95"/>
    <p:sldId id="433" r:id="rId96"/>
    <p:sldId id="434" r:id="rId97"/>
    <p:sldId id="350" r:id="rId98"/>
    <p:sldId id="435" r:id="rId99"/>
    <p:sldId id="355" r:id="rId100"/>
    <p:sldId id="356" r:id="rId101"/>
    <p:sldId id="390" r:id="rId102"/>
    <p:sldId id="351" r:id="rId103"/>
    <p:sldId id="436" r:id="rId104"/>
    <p:sldId id="352" r:id="rId105"/>
    <p:sldId id="353" r:id="rId106"/>
    <p:sldId id="357" r:id="rId107"/>
    <p:sldId id="377" r:id="rId108"/>
    <p:sldId id="382" r:id="rId109"/>
    <p:sldId id="381" r:id="rId110"/>
    <p:sldId id="379" r:id="rId111"/>
    <p:sldId id="376" r:id="rId112"/>
    <p:sldId id="393" r:id="rId113"/>
    <p:sldId id="372" r:id="rId114"/>
    <p:sldId id="373" r:id="rId115"/>
    <p:sldId id="374" r:id="rId116"/>
    <p:sldId id="375" r:id="rId117"/>
    <p:sldId id="394" r:id="rId118"/>
    <p:sldId id="358" r:id="rId119"/>
    <p:sldId id="395" r:id="rId120"/>
    <p:sldId id="359" r:id="rId121"/>
    <p:sldId id="360" r:id="rId122"/>
    <p:sldId id="363" r:id="rId123"/>
    <p:sldId id="383" r:id="rId124"/>
    <p:sldId id="364" r:id="rId125"/>
    <p:sldId id="384" r:id="rId126"/>
    <p:sldId id="391" r:id="rId127"/>
    <p:sldId id="387" r:id="rId128"/>
    <p:sldId id="396" r:id="rId129"/>
    <p:sldId id="388" r:id="rId130"/>
    <p:sldId id="398" r:id="rId131"/>
    <p:sldId id="365" r:id="rId132"/>
    <p:sldId id="397" r:id="rId133"/>
    <p:sldId id="399" r:id="rId134"/>
    <p:sldId id="366" r:id="rId135"/>
    <p:sldId id="385" r:id="rId136"/>
    <p:sldId id="386" r:id="rId137"/>
    <p:sldId id="367" r:id="rId138"/>
    <p:sldId id="389" r:id="rId139"/>
    <p:sldId id="368" r:id="rId140"/>
    <p:sldId id="339" r:id="rId141"/>
    <p:sldId id="400" r:id="rId1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11" clrIdx="0">
    <p:extLst/>
  </p:cmAuthor>
  <p:cmAuthor id="2" name="training1" initials="t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5" autoAdjust="0"/>
    <p:restoredTop sz="94628" autoAdjust="0"/>
  </p:normalViewPr>
  <p:slideViewPr>
    <p:cSldViewPr snapToGrid="0">
      <p:cViewPr varScale="1">
        <p:scale>
          <a:sx n="87" d="100"/>
          <a:sy n="87" d="100"/>
        </p:scale>
        <p:origin x="14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2:25:27.788" idx="9">
    <p:pos x="5243" y="3175"/>
    <p:text>Celui la avait pose probleme and got people confused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0:11.869" idx="10">
    <p:pos x="5181" y="1398"/>
    <p:text>add argument decreasing ?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343" y="1178"/>
    <p:text>Verifier les noms des fichiers a creer pour etre coherents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10-19T16:48:15.020" idx="3">
    <p:pos x="3294" y="2281"/>
    <p:text>FUN = sum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10-19T16:47:05.119" idx="2">
    <p:pos x="2746" y="1609"/>
    <p:text>return()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/>
              <a:pPr/>
              <a:t>139</a:t>
            </a:fld>
            <a:endParaRPr lang="en-IE" alt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45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gif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14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jpeg"/><Relationship Id="rId13" Type="http://schemas.openxmlformats.org/officeDocument/2006/relationships/image" Target="../media/image6.png"/><Relationship Id="rId3" Type="http://schemas.openxmlformats.org/officeDocument/2006/relationships/image" Target="../media/image173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177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176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17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studio.com/products/rstudio/download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3.gif"/><Relationship Id="rId4" Type="http://schemas.openxmlformats.org/officeDocument/2006/relationships/image" Target="../media/image12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July 2017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basics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Outputs: interaction with external entities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Variable: 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Function: for executing an 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Conditional: 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0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all of fish with a different </a:t>
            </a:r>
            <a:r>
              <a:rPr lang="en-IE" dirty="0" err="1" smtClean="0"/>
              <a:t>color</a:t>
            </a:r>
            <a:r>
              <a:rPr lang="en-IE" dirty="0" smtClean="0"/>
              <a:t> per river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 fish from the Moy river with small points, limit weight axis to 10 (</a:t>
            </a:r>
            <a:r>
              <a:rPr lang="en-IE" dirty="0" err="1" smtClean="0"/>
              <a:t>ylim</a:t>
            </a:r>
            <a:r>
              <a:rPr lang="en-IE" dirty="0" smtClean="0"/>
              <a:t> and </a:t>
            </a:r>
            <a:r>
              <a:rPr lang="en-IE" dirty="0" err="1" smtClean="0"/>
              <a:t>xlim</a:t>
            </a:r>
            <a:r>
              <a:rPr lang="en-IE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415" y="1258744"/>
            <a:ext cx="865163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Sets or queries graphical parameters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Sets parameters </a:t>
            </a:r>
            <a:r>
              <a:rPr lang="en-IE" dirty="0" smtClean="0">
                <a:solidFill>
                  <a:srgbClr val="FF0000"/>
                </a:solidFill>
              </a:rPr>
              <a:t>for all subsequent graphics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Split your graph window</a:t>
            </a:r>
          </a:p>
          <a:p>
            <a:pPr lvl="1"/>
            <a:r>
              <a:rPr lang="en-IE" dirty="0" smtClean="0"/>
              <a:t>multiple graphs per window with </a:t>
            </a:r>
            <a:r>
              <a:rPr lang="en-IE" dirty="0" err="1" smtClean="0"/>
              <a:t>mfcol</a:t>
            </a:r>
            <a:r>
              <a:rPr lang="en-IE" dirty="0" smtClean="0"/>
              <a:t> or </a:t>
            </a:r>
            <a:r>
              <a:rPr lang="en-IE" dirty="0" err="1" smtClean="0"/>
              <a:t>mfrow</a:t>
            </a:r>
            <a:endParaRPr lang="en-IE" dirty="0" smtClean="0"/>
          </a:p>
          <a:p>
            <a:pPr lvl="1"/>
            <a:r>
              <a:rPr lang="en-IE" dirty="0"/>
              <a:t>control inner and outer margins </a:t>
            </a:r>
            <a:r>
              <a:rPr lang="en-IE" dirty="0" smtClean="0"/>
              <a:t>mar()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110" y="4608180"/>
            <a:ext cx="5088353" cy="179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1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graphics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8743" y="1325563"/>
            <a:ext cx="3223001" cy="217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Can you make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histogram of weights ? (?</a:t>
            </a:r>
            <a:r>
              <a:rPr lang="en-IE" dirty="0" err="1" smtClean="0"/>
              <a:t>hist</a:t>
            </a:r>
            <a:r>
              <a:rPr lang="en-IE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of the </a:t>
            </a:r>
            <a:r>
              <a:rPr lang="en-IE" dirty="0" err="1" smtClean="0"/>
              <a:t>julian</a:t>
            </a:r>
            <a:r>
              <a:rPr lang="en-IE" dirty="0" smtClean="0"/>
              <a:t> day ? (?boxplot)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 boxplot of the date of return by year ?</a:t>
            </a:r>
            <a:endParaRPr lang="en-IE" dirty="0" smtClean="0"/>
          </a:p>
          <a:p>
            <a:pPr marL="971550" lvl="1" indent="-514350">
              <a:buNone/>
            </a:pPr>
            <a:r>
              <a:rPr lang="en-IE" dirty="0" smtClean="0"/>
              <a:t>PS : You can use x11() to create new graph windows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the 3 graphics on 1 figure panel (use par())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Try to make use of pairs() &amp;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967814"/>
            <a:ext cx="8426547" cy="3788750"/>
          </a:xfrm>
        </p:spPr>
        <p:txBody>
          <a:bodyPr>
            <a:normAutofit fontScale="925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2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5865" y="1757320"/>
            <a:ext cx="3775436" cy="600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9365" y="3005136"/>
            <a:ext cx="3648435" cy="33340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66797" y="1757320"/>
            <a:ext cx="3865893" cy="752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3663" y="2992436"/>
            <a:ext cx="3981728" cy="33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0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1066" y="1477963"/>
            <a:ext cx="4525006" cy="1381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8906" y="3199043"/>
            <a:ext cx="6820788" cy="33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7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110" y="1757331"/>
            <a:ext cx="4048690" cy="733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857471" y="1752600"/>
            <a:ext cx="4001058" cy="804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410" y="2875438"/>
            <a:ext cx="4289809" cy="35253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800" y="2875438"/>
            <a:ext cx="4377130" cy="360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0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5400" dirty="0" smtClean="0"/>
              <a:t>R and aim of the course</a:t>
            </a:r>
            <a:endParaRPr lang="en-IE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01396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625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5.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5.1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3100" dirty="0" smtClean="0"/>
              <a:t>- over one dimension of a matrix/</a:t>
            </a:r>
            <a:r>
              <a:rPr lang="en-IE" sz="3100" dirty="0" err="1" smtClean="0"/>
              <a:t>dataframe</a:t>
            </a:r>
            <a:r>
              <a:rPr lang="en-IE" sz="3100" dirty="0" smtClean="0"/>
              <a:t>, apply()</a:t>
            </a:r>
            <a:br>
              <a:rPr lang="en-IE" sz="3100" dirty="0" smtClean="0"/>
            </a:br>
            <a:r>
              <a:rPr lang="en-IE" sz="3100" dirty="0" smtClean="0"/>
              <a:t>- by factor levels on a vector</a:t>
            </a:r>
            <a:r>
              <a:rPr lang="en-IE" sz="3100" dirty="0"/>
              <a:t>, </a:t>
            </a:r>
            <a:r>
              <a:rPr lang="en-IE" sz="3100" dirty="0" err="1"/>
              <a:t>tapply</a:t>
            </a:r>
            <a:r>
              <a:rPr lang="en-IE" sz="3100" dirty="0"/>
              <a:t>() and by() 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- over elements of a list, </a:t>
            </a:r>
            <a:r>
              <a:rPr lang="en-IE" sz="3100" dirty="0" err="1"/>
              <a:t>sapply</a:t>
            </a:r>
            <a:r>
              <a:rPr lang="en-IE" sz="3100" dirty="0"/>
              <a:t>() and </a:t>
            </a:r>
            <a:r>
              <a:rPr lang="en-IE" sz="3100" dirty="0" err="1"/>
              <a:t>lapply</a:t>
            </a:r>
            <a:r>
              <a:rPr lang="en-IE" sz="3100" dirty="0" smtClean="0"/>
              <a:t>()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7695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pPr algn="ctr"/>
            <a:r>
              <a:rPr lang="en-IE" dirty="0" smtClean="0"/>
              <a:t>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357793"/>
            <a:ext cx="788670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use</a:t>
            </a:r>
            <a:endParaRPr lang="en-IE" sz="1350" dirty="0"/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1 for rows and 2 for columns</a:t>
            </a:r>
            <a:endParaRPr lang="en-IE" sz="1350" dirty="0"/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The function you want to use</a:t>
            </a:r>
            <a:endParaRPr lang="en-IE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Argument linked to quantile()</a:t>
            </a:r>
            <a:endParaRPr lang="en-IE" sz="1350" dirty="0"/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1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pPr algn="ctr"/>
            <a:r>
              <a:rPr lang="en-IE" dirty="0" err="1" smtClean="0"/>
              <a:t>sapply</a:t>
            </a:r>
            <a:r>
              <a:rPr lang="en-IE" dirty="0" smtClean="0"/>
              <a:t>() &amp; </a:t>
            </a:r>
            <a:r>
              <a:rPr lang="en-IE" dirty="0" err="1" smtClean="0"/>
              <a:t>lapply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8" y="1357793"/>
            <a:ext cx="8377129" cy="4351338"/>
          </a:xfrm>
        </p:spPr>
        <p:txBody>
          <a:bodyPr>
            <a:normAutofit lnSpcReduction="10000"/>
          </a:bodyPr>
          <a:lstStyle/>
          <a:p>
            <a:r>
              <a:rPr lang="en-IE" dirty="0"/>
              <a:t>for lists</a:t>
            </a:r>
          </a:p>
          <a:p>
            <a:endParaRPr lang="en-IE" dirty="0"/>
          </a:p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346101" y="3550920"/>
            <a:ext cx="4586730" cy="441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6101" y="5709131"/>
            <a:ext cx="5567957" cy="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pPr algn="ctr"/>
            <a:r>
              <a:rPr lang="en-IE" dirty="0" err="1" smtClean="0"/>
              <a:t>tapply</a:t>
            </a:r>
            <a:r>
              <a:rPr lang="en-IE" dirty="0" smtClean="0"/>
              <a:t>() &amp; by() for vectors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8" y="1357793"/>
            <a:ext cx="8377129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Apply functions by factors or combinations of factors </a:t>
            </a:r>
          </a:p>
          <a:p>
            <a:pPr lvl="1"/>
            <a:endParaRPr lang="en-IE" sz="1400" dirty="0" smtClean="0"/>
          </a:p>
          <a:p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 smtClean="0"/>
          </a:p>
          <a:p>
            <a:endParaRPr lang="en-IE" dirty="0"/>
          </a:p>
          <a:p>
            <a:r>
              <a:rPr lang="en-IE" dirty="0" smtClean="0"/>
              <a:t>by()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5603" y="4794540"/>
            <a:ext cx="5562600" cy="796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5603" y="2885726"/>
            <a:ext cx="5754687" cy="86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756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</a:t>
            </a:r>
            <a:r>
              <a:rPr lang="en-IE" dirty="0" err="1" smtClean="0"/>
              <a:t>colums</a:t>
            </a:r>
            <a:r>
              <a:rPr lang="en-IE" dirty="0" smtClean="0"/>
              <a:t> weight, length </a:t>
            </a:r>
            <a:r>
              <a:rPr lang="en-IE" dirty="0" err="1" smtClean="0"/>
              <a:t>julian_day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full dataset)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r>
              <a:rPr lang="en-IE" dirty="0" smtClean="0"/>
              <a:t>using both ‘by()’ and ‘</a:t>
            </a:r>
            <a:r>
              <a:rPr lang="en-IE" dirty="0" err="1" smtClean="0"/>
              <a:t>tapply</a:t>
            </a:r>
            <a:r>
              <a:rPr lang="en-IE" dirty="0" smtClean="0"/>
              <a:t>()’ functions at least once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5.2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3100" dirty="0" smtClean="0"/>
              <a:t>- for() loop, performs a given number of instructions</a:t>
            </a:r>
            <a:br>
              <a:rPr lang="en-IE" sz="3100" dirty="0" smtClean="0"/>
            </a:br>
            <a:r>
              <a:rPr lang="en-IE" sz="3100" dirty="0" smtClean="0"/>
              <a:t>- while() loop, perform instructions until condition is satisfied</a:t>
            </a:r>
            <a:br>
              <a:rPr lang="en-IE" sz="3100" dirty="0" smtClean="0"/>
            </a:br>
            <a:r>
              <a:rPr lang="en-IE" sz="3100" dirty="0" smtClean="0"/>
              <a:t>- if(), for conditional tasks, not a loop by itself but often part of nested loops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32607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for()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 repeat action for a determined number of iterations</a:t>
            </a:r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r>
              <a:rPr lang="en-IE" dirty="0" smtClean="0"/>
              <a:t>‘</a:t>
            </a:r>
            <a:r>
              <a:rPr lang="en-IE" dirty="0" err="1" smtClean="0"/>
              <a:t>i</a:t>
            </a:r>
            <a:r>
              <a:rPr lang="en-IE" dirty="0" smtClean="0"/>
              <a:t> in 1:n’, </a:t>
            </a:r>
            <a:r>
              <a:rPr lang="en-IE" dirty="0" err="1" smtClean="0"/>
              <a:t>i</a:t>
            </a:r>
            <a:r>
              <a:rPr lang="en-IE" dirty="0" smtClean="0"/>
              <a:t> is called a counter, it follows a sequence</a:t>
            </a:r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When to use them  ?</a:t>
            </a:r>
          </a:p>
          <a:p>
            <a:pPr lvl="1"/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8979" y="2118705"/>
            <a:ext cx="2375348" cy="882482"/>
          </a:xfrm>
          <a:prstGeom prst="rect">
            <a:avLst/>
          </a:prstGeom>
        </p:spPr>
      </p:pic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/>
          <a:srcRect b="35081"/>
          <a:stretch/>
        </p:blipFill>
        <p:spPr>
          <a:xfrm>
            <a:off x="1247150" y="5825664"/>
            <a:ext cx="2015658" cy="5438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/>
          <a:srcRect t="72159" r="43131" b="1319"/>
          <a:stretch/>
        </p:blipFill>
        <p:spPr>
          <a:xfrm>
            <a:off x="5552816" y="5970056"/>
            <a:ext cx="1286833" cy="249438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6159" y="2103883"/>
            <a:ext cx="3467100" cy="89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410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2 repeat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7816" y="3933124"/>
            <a:ext cx="4950317" cy="1418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83518" y="2076139"/>
            <a:ext cx="5218914" cy="1363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2295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994" y="1813540"/>
            <a:ext cx="7664012" cy="3263504"/>
          </a:xfrm>
        </p:spPr>
        <p:txBody>
          <a:bodyPr>
            <a:normAutofit lnSpcReduction="10000"/>
          </a:bodyPr>
          <a:lstStyle/>
          <a:p>
            <a:r>
              <a:rPr lang="en-IE" dirty="0" smtClean="0"/>
              <a:t>Statistical programming language</a:t>
            </a:r>
          </a:p>
          <a:p>
            <a:endParaRPr lang="en-IE" dirty="0"/>
          </a:p>
          <a:p>
            <a:r>
              <a:rPr lang="en-IE" dirty="0" smtClean="0"/>
              <a:t>Second or open source version </a:t>
            </a:r>
            <a:r>
              <a:rPr lang="en-IE" dirty="0"/>
              <a:t>of </a:t>
            </a:r>
            <a:r>
              <a:rPr lang="en-IE" dirty="0" smtClean="0"/>
              <a:t>S developed </a:t>
            </a:r>
          </a:p>
          <a:p>
            <a:pPr lvl="1"/>
            <a:r>
              <a:rPr lang="en-IE" dirty="0" smtClean="0"/>
              <a:t>In 1993</a:t>
            </a:r>
            <a:endParaRPr lang="en-IE" dirty="0"/>
          </a:p>
          <a:p>
            <a:pPr lvl="1"/>
            <a:r>
              <a:rPr lang="en-IE" dirty="0" smtClean="0"/>
              <a:t>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74558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IE" dirty="0" smtClean="0"/>
              <a:t>You can nest as many loops as you </a:t>
            </a:r>
            <a:r>
              <a:rPr lang="en-IE" b="1" i="1" dirty="0" smtClean="0"/>
              <a:t>need</a:t>
            </a:r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818" y="3055143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061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Is used to executed a task based on a condition</a:t>
            </a:r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Is generally within a for loop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Specific options</a:t>
            </a:r>
          </a:p>
          <a:p>
            <a:pPr lvl="1"/>
            <a:r>
              <a:rPr lang="en-IE" dirty="0" smtClean="0"/>
              <a:t>break() to get out of loop if condition not satisfied</a:t>
            </a:r>
          </a:p>
          <a:p>
            <a:pPr lvl="1"/>
            <a:r>
              <a:rPr lang="en-IE" dirty="0" smtClean="0"/>
              <a:t>next allows to go to the next iteration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57" y="3032199"/>
            <a:ext cx="7954963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13356" y="1662137"/>
            <a:ext cx="30861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930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6927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loop saving each year of the salmon data into a different ‘.txt’ </a:t>
            </a:r>
            <a:r>
              <a:rPr lang="en-IE" dirty="0" smtClean="0"/>
              <a:t>file (use paste())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loop making a pdf containing an histogram of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 being of class numeric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9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5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3. Reproducibility</a:t>
            </a:r>
          </a:p>
          <a:p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80" y="4540030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Linear models</a:t>
            </a:r>
          </a:p>
          <a:p>
            <a:r>
              <a:rPr lang="en-IE" dirty="0" smtClean="0"/>
              <a:t>Y = a + </a:t>
            </a:r>
            <a:r>
              <a:rPr lang="en-IE" dirty="0" err="1" smtClean="0"/>
              <a:t>bX</a:t>
            </a:r>
            <a:r>
              <a:rPr lang="en-IE" dirty="0" smtClean="0"/>
              <a:t> + e, e </a:t>
            </a:r>
            <a:r>
              <a:rPr lang="en-IE" dirty="0" err="1" smtClean="0"/>
              <a:t>iid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825625"/>
            <a:ext cx="8806375" cy="4351338"/>
          </a:xfrm>
        </p:spPr>
        <p:txBody>
          <a:bodyPr/>
          <a:lstStyle/>
          <a:p>
            <a:r>
              <a:rPr lang="en-IE" dirty="0" smtClean="0"/>
              <a:t> function = part of a computer program that performs some specific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ones !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1281" y="4393906"/>
            <a:ext cx="6200742" cy="881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6671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R function writing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84613" y="4998027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dirty="0" smtClean="0"/>
              <a:t>Guess what it does !</a:t>
            </a:r>
            <a:endParaRPr lang="en-IE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763" y="1653982"/>
            <a:ext cx="5752474" cy="301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6927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function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making the sum of 2 integers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including an error message if arguments aren’t integers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checking whether a single number is in a vector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giving you an error message if arguments are not a number and a vector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9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4860676" cy="4045338"/>
          </a:xfrm>
        </p:spPr>
        <p:txBody>
          <a:bodyPr numCol="2">
            <a:normAutofit/>
          </a:bodyPr>
          <a:lstStyle/>
          <a:p>
            <a:r>
              <a:rPr lang="en-IE" sz="1800" dirty="0"/>
              <a:t>Steep learning </a:t>
            </a:r>
            <a:r>
              <a:rPr lang="en-IE" sz="1800" dirty="0" smtClean="0"/>
              <a:t>curve</a:t>
            </a:r>
            <a:endParaRPr lang="en-IE" sz="1800" dirty="0"/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/>
              <a:t>A few syntactical </a:t>
            </a:r>
            <a:r>
              <a:rPr lang="en-IE" sz="1800" dirty="0" smtClean="0"/>
              <a:t>curiosities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problems</a:t>
            </a:r>
          </a:p>
          <a:p>
            <a:r>
              <a:rPr lang="en-IE" sz="1800" dirty="0"/>
              <a:t>High 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/>
              <a:t>Open </a:t>
            </a:r>
            <a:r>
              <a:rPr lang="en-IE" sz="1800" dirty="0"/>
              <a:t>source &amp; cross </a:t>
            </a:r>
            <a:r>
              <a:rPr lang="en-IE" sz="1800" dirty="0" smtClean="0"/>
              <a:t>platform</a:t>
            </a:r>
          </a:p>
          <a:p>
            <a:r>
              <a:rPr lang="en-IE" sz="1800" dirty="0" smtClean="0"/>
              <a:t>Free</a:t>
            </a:r>
            <a:endParaRPr lang="en-IE" sz="1800" dirty="0"/>
          </a:p>
          <a:p>
            <a:r>
              <a:rPr lang="en-IE" sz="1800" dirty="0"/>
              <a:t>Huge community (millions users)</a:t>
            </a:r>
          </a:p>
          <a:p>
            <a:pPr lvl="1"/>
            <a:r>
              <a:rPr lang="en-IE" sz="1800" dirty="0" smtClean="0"/>
              <a:t>100s </a:t>
            </a:r>
            <a:r>
              <a:rPr lang="en-IE" sz="1800" dirty="0"/>
              <a:t>of packages</a:t>
            </a:r>
          </a:p>
          <a:p>
            <a:pPr lvl="1"/>
            <a:r>
              <a:rPr lang="en-IE" sz="1800" dirty="0" smtClean="0"/>
              <a:t>Loads </a:t>
            </a:r>
            <a:r>
              <a:rPr lang="en-IE" sz="1800" dirty="0"/>
              <a:t>of resources (online, books)</a:t>
            </a:r>
          </a:p>
          <a:p>
            <a:pPr lvl="1"/>
            <a:r>
              <a:rPr lang="en-IE" sz="1800" dirty="0"/>
              <a:t>Help forum, mailing </a:t>
            </a:r>
            <a:r>
              <a:rPr lang="en-IE" sz="1800" dirty="0" smtClean="0"/>
              <a:t>lists</a:t>
            </a:r>
          </a:p>
          <a:p>
            <a:r>
              <a:rPr lang="en-IE" sz="1800" dirty="0" smtClean="0"/>
              <a:t>Developed by statisticians for statisticians</a:t>
            </a:r>
            <a:endParaRPr lang="en-IE" sz="1800" dirty="0"/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44" y="4993182"/>
            <a:ext cx="1910821" cy="166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1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2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9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6. More </a:t>
            </a:r>
            <a:br>
              <a:rPr lang="en-IE" dirty="0" smtClean="0"/>
            </a:br>
            <a:r>
              <a:rPr lang="en-IE" dirty="0" smtClean="0"/>
              <a:t>always more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</a:t>
            </a:r>
            <a:r>
              <a:rPr lang="en-IE" dirty="0" err="1" smtClean="0"/>
              <a:t>usefull</a:t>
            </a:r>
            <a:r>
              <a:rPr lang="en-IE" dirty="0" smtClean="0"/>
              <a:t>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9925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41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software using R package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41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Books</a:t>
            </a:r>
            <a:r>
              <a:rPr lang="en-IE" altLang="en-US" dirty="0"/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4"/>
              </a:rPr>
              <a:t>http://stats.stackexchange.com/questions/tagged/r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5"/>
              </a:rPr>
              <a:t>http://r.789695.n4.nabble.com/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R help mailing list, </a:t>
            </a:r>
            <a:r>
              <a:rPr lang="en-IE" altLang="en-US" dirty="0">
                <a:hlinkClick r:id="rId6"/>
              </a:rPr>
              <a:t>https://stat.ethz.ch/mailman/listinfo/r-help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 err="1" smtClean="0"/>
              <a:t>BIGFish</a:t>
            </a:r>
            <a:r>
              <a:rPr lang="en-IE" altLang="en-US" dirty="0" smtClean="0"/>
              <a:t> </a:t>
            </a:r>
            <a:r>
              <a:rPr lang="en-IE" altLang="en-US" dirty="0"/>
              <a:t>mailing list, </a:t>
            </a:r>
            <a:r>
              <a:rPr lang="en-IE" altLang="en-US" dirty="0">
                <a:hlinkClick r:id="rId7"/>
              </a:rPr>
              <a:t>bigfish_mailing_list@googlegroups.com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you’ll probably end up on one </a:t>
            </a:r>
            <a:r>
              <a:rPr lang="en-IE" altLang="en-US" dirty="0" smtClean="0"/>
              <a:t> of the </a:t>
            </a:r>
            <a:r>
              <a:rPr lang="en-IE" altLang="en-US" dirty="0"/>
              <a:t>forums mentioned</a:t>
            </a:r>
            <a:endParaRPr lang="en-US" altLang="en-US" dirty="0"/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IE" altLang="en-US" sz="4400" dirty="0"/>
              <a:t>More help</a:t>
            </a:r>
            <a:endParaRPr lang="en-US" altLang="en-US" sz="4400" dirty="0"/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77" y="1200327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985" y="1200327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65" y="1200327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754" y="1195017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0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5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</a:t>
            </a:r>
            <a:r>
              <a:rPr lang="en-IE" smtClean="0"/>
              <a:t>rivers for one year </a:t>
            </a:r>
            <a:r>
              <a:rPr lang="en-IE" dirty="0" smtClean="0"/>
              <a:t>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5400" dirty="0" smtClean="0"/>
              <a:t>Beginning tips</a:t>
            </a:r>
            <a:endParaRPr lang="en-IE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0139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1473"/>
            <a:ext cx="4490320" cy="414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8" b="88662"/>
          <a:stretch/>
        </p:blipFill>
        <p:spPr>
          <a:xfrm>
            <a:off x="488560" y="1552527"/>
            <a:ext cx="3196316" cy="544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5" b="62670"/>
          <a:stretch/>
        </p:blipFill>
        <p:spPr>
          <a:xfrm>
            <a:off x="1875933" y="2271054"/>
            <a:ext cx="3524742" cy="12365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14" b="33148"/>
          <a:stretch/>
        </p:blipFill>
        <p:spPr>
          <a:xfrm>
            <a:off x="3591732" y="3681299"/>
            <a:ext cx="3524742" cy="11949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78" b="612"/>
          <a:stretch/>
        </p:blipFill>
        <p:spPr>
          <a:xfrm>
            <a:off x="5307530" y="5049982"/>
            <a:ext cx="3524742" cy="1485900"/>
          </a:xfrm>
          <a:prstGeom prst="rect">
            <a:avLst/>
          </a:prstGeom>
        </p:spPr>
      </p:pic>
      <p:sp>
        <p:nvSpPr>
          <p:cNvPr id="11" name="Bent-Up Arrow 10"/>
          <p:cNvSpPr/>
          <p:nvPr/>
        </p:nvSpPr>
        <p:spPr>
          <a:xfrm rot="5400000">
            <a:off x="987137" y="2416527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Bent-Up Arrow 11"/>
          <p:cNvSpPr/>
          <p:nvPr/>
        </p:nvSpPr>
        <p:spPr>
          <a:xfrm rot="5400000">
            <a:off x="2677392" y="3814104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Bent-Up Arrow 12"/>
          <p:cNvSpPr/>
          <p:nvPr/>
        </p:nvSpPr>
        <p:spPr>
          <a:xfrm rot="5400000">
            <a:off x="4343400" y="5467991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836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1. Coding, R and this course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aim of the course, why you should use R and the </a:t>
            </a:r>
            <a:r>
              <a:rPr lang="en-IE" dirty="0"/>
              <a:t>R</a:t>
            </a:r>
            <a:r>
              <a:rPr lang="en-IE" dirty="0" smtClean="0"/>
              <a:t> language history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Install links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385" y="3962400"/>
            <a:ext cx="1627004" cy="570955"/>
          </a:xfrm>
          <a:prstGeom prst="rect">
            <a:avLst/>
          </a:prstGeom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7584"/>
            <a:ext cx="969818" cy="7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517814" y="2506662"/>
            <a:ext cx="8265968" cy="3755593"/>
          </a:xfrm>
        </p:spPr>
        <p:txBody>
          <a:bodyPr/>
          <a:lstStyle/>
          <a:p>
            <a:pPr>
              <a:buNone/>
            </a:pPr>
            <a:r>
              <a:rPr lang="fr-FR" dirty="0" smtClean="0"/>
              <a:t>https://cran.r-project.org/bin/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en-US" dirty="0" smtClean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www.rstudio.com/products/rstudio/download/</a:t>
            </a:r>
            <a:r>
              <a:rPr lang="en-US" dirty="0" smtClean="0"/>
              <a:t>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https://github.com/GuillaumeBal/r.training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2.1 Concepts and </a:t>
            </a:r>
            <a:r>
              <a:rPr lang="en-IE" dirty="0" smtClean="0"/>
              <a:t>conventions</a:t>
            </a:r>
            <a:endParaRPr lang="en-IE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28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11"/>
          <p:cNvGrpSpPr/>
          <p:nvPr/>
        </p:nvGrpSpPr>
        <p:grpSpPr>
          <a:xfrm>
            <a:off x="533207" y="1984746"/>
            <a:ext cx="7344816" cy="1600536"/>
            <a:chOff x="976565" y="2035502"/>
            <a:chExt cx="7344816" cy="160053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565" y="2188809"/>
              <a:ext cx="2808312" cy="1447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1696645" y="2220168"/>
              <a:ext cx="2304256" cy="18466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000901" y="2035502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 smtClean="0">
                  <a:solidFill>
                    <a:srgbClr val="C00000"/>
                  </a:solidFill>
                </a:rPr>
                <a:t>Prompt: console available</a:t>
              </a:r>
              <a:endParaRPr lang="en-I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1768653" y="2862724"/>
              <a:ext cx="2232248" cy="1088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00901" y="2539558"/>
              <a:ext cx="432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 smtClean="0">
                  <a:solidFill>
                    <a:srgbClr val="C00000"/>
                  </a:solidFill>
                </a:rPr>
                <a:t>“Waiting” prompt: incomplete command</a:t>
              </a:r>
              <a:br>
                <a:rPr lang="en-IE" dirty="0" smtClean="0">
                  <a:solidFill>
                    <a:srgbClr val="C00000"/>
                  </a:solidFill>
                </a:rPr>
              </a:br>
              <a:r>
                <a:rPr lang="en-IE" dirty="0" smtClean="0">
                  <a:solidFill>
                    <a:srgbClr val="C00000"/>
                  </a:solidFill>
                </a:rPr>
                <a:t>(closing bracket missing)</a:t>
              </a:r>
              <a:endParaRPr lang="en-I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2704757" y="2220168"/>
              <a:ext cx="1296144" cy="132750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/>
          <p:cNvSpPr txBox="1">
            <a:spLocks/>
          </p:cNvSpPr>
          <p:nvPr/>
        </p:nvSpPr>
        <p:spPr>
          <a:xfrm>
            <a:off x="303598" y="3740763"/>
            <a:ext cx="8586399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b="1" dirty="0" smtClean="0"/>
              <a:t>Script</a:t>
            </a:r>
            <a:endParaRPr lang="en-IE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03597" y="4535089"/>
            <a:ext cx="8369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text file (usually *.R) containing a series of instructions (R code, ~computer program):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Console  VS script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Console  </a:t>
            </a:r>
            <a:r>
              <a:rPr lang="en-US" sz="2600" b="1" dirty="0" smtClean="0"/>
              <a:t>(the unfriendly stuff which appears when you open R)</a:t>
            </a:r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89" y="2471846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580697" y="3615767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Comments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(to be used extensively in scripts)</a:t>
            </a:r>
          </a:p>
        </p:txBody>
      </p:sp>
    </p:spTree>
    <p:extLst>
      <p:ext uri="{BB962C8B-B14F-4D97-AF65-F5344CB8AC3E}">
        <p14:creationId xmlns:p14="http://schemas.microsoft.com/office/powerpoint/2010/main" val="354058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7886700" cy="5457238"/>
          </a:xfrm>
        </p:spPr>
        <p:txBody>
          <a:bodyPr>
            <a:normAutofit lnSpcReduction="10000"/>
          </a:bodyPr>
          <a:lstStyle/>
          <a:p>
            <a:pPr lvl="1"/>
            <a:r>
              <a:rPr lang="en-IE" dirty="0" smtClean="0"/>
              <a:t>Assignment </a:t>
            </a:r>
            <a:r>
              <a:rPr lang="en-IE" dirty="0"/>
              <a:t>with “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dirty="0"/>
              <a:t> ” or “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dirty="0"/>
              <a:t> “: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Names</a:t>
            </a:r>
            <a:r>
              <a:rPr lang="en-IE" dirty="0"/>
              <a:t>: letter or “.” </a:t>
            </a:r>
            <a:br>
              <a:rPr lang="en-IE" dirty="0"/>
            </a:br>
            <a:r>
              <a:rPr lang="en-IE" dirty="0"/>
              <a:t>               followed by letters, digits, “.” and/or “_”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Case </a:t>
            </a:r>
            <a:r>
              <a:rPr lang="en-IE" dirty="0"/>
              <a:t>sensitive </a:t>
            </a:r>
            <a:r>
              <a:rPr lang="en-IE" dirty="0" err="1"/>
              <a:t>my</a:t>
            </a:r>
            <a:r>
              <a:rPr lang="en-IE" b="1" dirty="0" err="1"/>
              <a:t>v</a:t>
            </a:r>
            <a:r>
              <a:rPr lang="en-IE" dirty="0" err="1"/>
              <a:t>ar</a:t>
            </a:r>
            <a:r>
              <a:rPr lang="en-IE" dirty="0"/>
              <a:t> ≠ </a:t>
            </a:r>
            <a:r>
              <a:rPr lang="en-IE" dirty="0" err="1"/>
              <a:t>my</a:t>
            </a:r>
            <a:r>
              <a:rPr lang="en-IE" b="1" dirty="0" err="1"/>
              <a:t>V</a:t>
            </a:r>
            <a:r>
              <a:rPr lang="en-IE" dirty="0" err="1"/>
              <a:t>ar</a:t>
            </a:r>
            <a:endParaRPr lang="en-IE" dirty="0"/>
          </a:p>
          <a:p>
            <a:pPr lvl="1"/>
            <a:r>
              <a:rPr lang="en-IE" dirty="0"/>
              <a:t>Avoid all other characters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$%&amp;{[]}@+*\/</a:t>
            </a:r>
            <a:r>
              <a:rPr lang="en-IE" dirty="0"/>
              <a:t>…): </a:t>
            </a:r>
            <a:br>
              <a:rPr lang="en-IE" dirty="0"/>
            </a:br>
            <a:r>
              <a:rPr lang="en-IE" dirty="0"/>
              <a:t>special meanings.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7"/>
            <a:ext cx="2291254" cy="1111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247" y="4182677"/>
            <a:ext cx="4089251" cy="102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lvl="1"/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Information </a:t>
            </a:r>
            <a:r>
              <a:rPr lang="en-IE" dirty="0"/>
              <a:t>on a function?</a:t>
            </a:r>
            <a:br>
              <a:rPr lang="en-IE" dirty="0"/>
            </a:br>
            <a:endParaRPr lang="en-IE" dirty="0"/>
          </a:p>
          <a:p>
            <a:pPr lvl="1"/>
            <a:r>
              <a:rPr lang="en-IE" dirty="0"/>
              <a:t>Argument 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40" y="3598999"/>
            <a:ext cx="6156684" cy="737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6" y="5711012"/>
            <a:ext cx="198022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61" y="5752577"/>
            <a:ext cx="2010223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72923" y="5675544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returning a value can be stored in a symbolic variable: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>
              <a:buFont typeface="Symbol"/>
              <a:buChar char="Þ"/>
            </a:pPr>
            <a:r>
              <a:rPr lang="en-IE" b="1" dirty="0" smtClean="0">
                <a:solidFill>
                  <a:srgbClr val="C00000"/>
                </a:solidFill>
              </a:rPr>
              <a:t> the result of a function can be used as an </a:t>
            </a:r>
            <a:br>
              <a:rPr lang="en-IE" b="1" dirty="0" smtClean="0">
                <a:solidFill>
                  <a:srgbClr val="C00000"/>
                </a:solidFill>
              </a:rPr>
            </a:br>
            <a:r>
              <a:rPr lang="en-IE" b="1" dirty="0" smtClean="0">
                <a:solidFill>
                  <a:srgbClr val="C00000"/>
                </a:solidFill>
              </a:rPr>
              <a:t>   argument of the following function </a:t>
            </a:r>
            <a:br>
              <a:rPr lang="en-IE" b="1" dirty="0" smtClean="0">
                <a:solidFill>
                  <a:srgbClr val="C00000"/>
                </a:solidFill>
              </a:rPr>
            </a:br>
            <a:r>
              <a:rPr lang="en-IE" b="1" dirty="0" smtClean="0">
                <a:solidFill>
                  <a:srgbClr val="C00000"/>
                </a:solidFill>
              </a:rPr>
              <a:t>   </a:t>
            </a:r>
            <a:r>
              <a:rPr lang="en-IE" dirty="0" smtClean="0"/>
              <a:t>(“chaining functions”)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51029"/>
          <a:stretch/>
        </p:blipFill>
        <p:spPr bwMode="auto">
          <a:xfrm>
            <a:off x="1171864" y="2453119"/>
            <a:ext cx="6731000" cy="43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91" y="3405909"/>
            <a:ext cx="375094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3945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</a:t>
            </a:r>
            <a:r>
              <a:rPr lang="en-IE" altLang="en-US" sz="2400" dirty="0"/>
              <a:t>plot</a:t>
            </a:r>
            <a:r>
              <a:rPr lang="en-IE" altLang="en-US" sz="2400" dirty="0" smtClean="0"/>
              <a:t>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4010024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5481639"/>
            <a:ext cx="1740529" cy="362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799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5400" dirty="0" smtClean="0"/>
              <a:t>Coding generalities</a:t>
            </a:r>
            <a:endParaRPr lang="en-IE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an Exercice_2.R script (see the “File” menu).</a:t>
            </a:r>
            <a:br>
              <a:rPr lang="en-IE" dirty="0" smtClean="0"/>
            </a:br>
            <a:r>
              <a:rPr lang="en-IE" sz="2000" dirty="0" smtClean="0"/>
              <a:t>From now on you will do the exercises in this file and send the code in the console).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Change your working directory to where you saved it.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variable “rep53” containing 3 times the value 5.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print it </a:t>
            </a:r>
            <a:r>
              <a:rPr lang="en-IE" sz="2000" dirty="0" smtClean="0"/>
              <a:t>(congratulation, this is your first use of the result of a function in another function :).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variable “</a:t>
            </a:r>
            <a:r>
              <a:rPr lang="en-IE" dirty="0" err="1" smtClean="0"/>
              <a:t>nRep</a:t>
            </a:r>
            <a:r>
              <a:rPr lang="en-IE" dirty="0" smtClean="0"/>
              <a:t>” </a:t>
            </a:r>
            <a:r>
              <a:rPr lang="en-IE" dirty="0" smtClean="0"/>
              <a:t>containing the number of elements in rep53…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sz="2400" dirty="0" smtClean="0"/>
              <a:t>Assume you don’t know it!  </a:t>
            </a:r>
            <a:br>
              <a:rPr lang="en-IE" sz="2400" dirty="0" smtClean="0"/>
            </a:br>
            <a:r>
              <a:rPr lang="en-IE" sz="2400" dirty="0" smtClean="0"/>
              <a:t>Tip: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?length</a:t>
            </a:r>
            <a:endParaRPr lang="en-IE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2.2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526" y="345591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br>
              <a:rPr lang="en-IE" dirty="0" smtClean="0"/>
            </a:b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 smtClean="0"/>
              <a:t>Use </a:t>
            </a:r>
            <a:r>
              <a:rPr lang="en-IE" b="1" strike="sngStrike" dirty="0" smtClean="0"/>
              <a:t>‘a’</a:t>
            </a:r>
            <a:r>
              <a:rPr lang="en-IE" strike="sngStrike" dirty="0" smtClean="0"/>
              <a:t> to create a matrix </a:t>
            </a:r>
            <a:r>
              <a:rPr lang="en-IE" b="1" strike="sngStrike" dirty="0" smtClean="0"/>
              <a:t>‘b’</a:t>
            </a:r>
            <a:r>
              <a:rPr lang="en-IE" strike="sngStrike" dirty="0" smtClean="0"/>
              <a:t> with two columns.</a:t>
            </a:r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 smtClean="0"/>
              <a:t>… print the number of rows of </a:t>
            </a:r>
            <a:r>
              <a:rPr lang="en-IE" b="1" strike="sngStrike" dirty="0"/>
              <a:t>‘b</a:t>
            </a:r>
            <a:r>
              <a:rPr lang="en-IE" b="1" strike="sngStrike" dirty="0" smtClean="0"/>
              <a:t>’</a:t>
            </a:r>
            <a:r>
              <a:rPr lang="en-IE" strike="sngStrik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of two elements with today and yesterday date (use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/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427" y="2249958"/>
            <a:ext cx="8738754" cy="30286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Simply a series of commands </a:t>
            </a:r>
          </a:p>
          <a:p>
            <a:pPr marL="0" indent="0" algn="ctr">
              <a:buNone/>
            </a:pPr>
            <a:endParaRPr lang="en-IE" dirty="0" smtClean="0"/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endParaRPr lang="en-IE" dirty="0" smtClean="0"/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complex)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%in% &lt;set&gt;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Among elements of a vector: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92" y="2004292"/>
            <a:ext cx="5616624" cy="3143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optimising the use of vectorisation.</a:t>
            </a:r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/>
              <a:t>from 2,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Coding (R) Vs clicking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  <a:endParaRPr lang="en-IE" dirty="0"/>
          </a:p>
          <a:p>
            <a:pPr lvl="1"/>
            <a:r>
              <a:rPr lang="en-IE" dirty="0"/>
              <a:t>Get ‘to’ file </a:t>
            </a:r>
            <a:r>
              <a:rPr lang="en-IE" dirty="0" smtClean="0"/>
              <a:t>location </a:t>
            </a:r>
            <a:endParaRPr lang="en-IE" dirty="0"/>
          </a:p>
          <a:p>
            <a:pPr lvl="1"/>
            <a:r>
              <a:rPr lang="en-IE" dirty="0"/>
              <a:t>Open file</a:t>
            </a:r>
          </a:p>
          <a:p>
            <a:pPr lvl="1"/>
            <a:r>
              <a:rPr lang="en-IE" dirty="0"/>
              <a:t>Compute </a:t>
            </a:r>
            <a:r>
              <a:rPr lang="en-IE" dirty="0" smtClean="0"/>
              <a:t>mean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992" y="4153487"/>
            <a:ext cx="8269553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2.2.11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1 to </a:t>
            </a:r>
            <a:r>
              <a:rPr lang="en-IE" dirty="0" smtClean="0"/>
              <a:t>5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ways</a:t>
            </a:r>
            <a:r>
              <a:rPr lang="en-I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Select only elements greater or equal to 3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2.3 Further data structures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7055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918755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2.3.1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206643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506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326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2.3.2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22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9187054"/>
              </p:ext>
            </p:extLst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2.3.3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0707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3. Data manipulation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give you the basics for manipulating data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91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8377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packages </a:t>
            </a:r>
            <a:r>
              <a:rPr lang="en-IE" sz="1500" dirty="0" err="1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TwittR2Mongo</a:t>
            </a:r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32" y="5094549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88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Coding (R) Vs clicking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852188"/>
            <a:ext cx="8991595" cy="44210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For 100 files </a:t>
            </a:r>
            <a:r>
              <a:rPr lang="en-IE" dirty="0"/>
              <a:t>calculate the mean per column and store </a:t>
            </a:r>
            <a:r>
              <a:rPr lang="en-IE" dirty="0" smtClean="0"/>
              <a:t>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marL="0" indent="0"/>
            <a:r>
              <a:rPr lang="en-IE" dirty="0" smtClean="0"/>
              <a:t>steps</a:t>
            </a:r>
            <a:endParaRPr lang="en-IE" dirty="0"/>
          </a:p>
          <a:p>
            <a:pPr lvl="1"/>
            <a:r>
              <a:rPr lang="en-IE" dirty="0"/>
              <a:t>Get ‘to’ file location</a:t>
            </a:r>
          </a:p>
          <a:p>
            <a:pPr lvl="1"/>
            <a:r>
              <a:rPr lang="en-IE" dirty="0"/>
              <a:t>Open file</a:t>
            </a:r>
          </a:p>
          <a:p>
            <a:pPr lvl="1"/>
            <a:r>
              <a:rPr lang="en-IE" dirty="0"/>
              <a:t>Compute mean</a:t>
            </a:r>
          </a:p>
          <a:p>
            <a:pPr lvl="1"/>
            <a:r>
              <a:rPr lang="en-IE" dirty="0"/>
              <a:t>Include in new file</a:t>
            </a:r>
          </a:p>
          <a:p>
            <a:endParaRPr lang="en-IE" dirty="0"/>
          </a:p>
          <a:p>
            <a:pPr>
              <a:buNone/>
            </a:pPr>
            <a:r>
              <a:rPr lang="en-IE" dirty="0" smtClean="0"/>
              <a:t>R vs Excel</a:t>
            </a:r>
            <a:endParaRPr lang="en-IE" dirty="0"/>
          </a:p>
          <a:p>
            <a:pPr lvl="1"/>
            <a:r>
              <a:rPr lang="en-IE" dirty="0"/>
              <a:t>Speed : R / </a:t>
            </a:r>
            <a:r>
              <a:rPr lang="en-IE" dirty="0" smtClean="0"/>
              <a:t>excel =  10min </a:t>
            </a:r>
            <a:r>
              <a:rPr lang="en-IE" dirty="0"/>
              <a:t>/ </a:t>
            </a:r>
            <a:r>
              <a:rPr lang="en-IE" dirty="0" smtClean="0"/>
              <a:t>50min </a:t>
            </a:r>
            <a:r>
              <a:rPr lang="en-IE" dirty="0"/>
              <a:t>= </a:t>
            </a:r>
            <a:r>
              <a:rPr lang="en-IE" dirty="0" smtClean="0"/>
              <a:t>.2</a:t>
            </a:r>
            <a:endParaRPr lang="en-IE" dirty="0"/>
          </a:p>
          <a:p>
            <a:pPr lvl="1"/>
            <a:r>
              <a:rPr lang="en-IE" dirty="0"/>
              <a:t>Copy pasting errors : 0 with R</a:t>
            </a:r>
          </a:p>
          <a:p>
            <a:pPr lvl="1"/>
            <a:r>
              <a:rPr lang="en-IE" dirty="0"/>
              <a:t>program reusable </a:t>
            </a:r>
          </a:p>
          <a:p>
            <a:pPr lvl="1"/>
            <a:r>
              <a:rPr lang="en-IE" dirty="0"/>
              <a:t>program easy to share (email</a:t>
            </a:r>
            <a:r>
              <a:rPr lang="en-IE" dirty="0" smtClean="0"/>
              <a:t>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 </a:t>
            </a:r>
            <a:r>
              <a:rPr lang="en-IE" dirty="0"/>
              <a:t>and weight</a:t>
            </a:r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</a:t>
            </a:r>
            <a:r>
              <a:rPr lang="en-IE" dirty="0" err="1" smtClean="0"/>
              <a:t>scatterbrained</a:t>
            </a:r>
            <a:r>
              <a:rPr lang="en-IE" dirty="0" smtClean="0"/>
              <a:t> people including one </a:t>
            </a:r>
            <a:r>
              <a:rPr lang="en-IE" dirty="0" err="1" smtClean="0"/>
              <a:t>english</a:t>
            </a:r>
            <a:endParaRPr lang="en-IE" dirty="0" smtClean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salmonRaw.txt 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/>
              <a:t>salmonRaw</a:t>
            </a:r>
            <a:r>
              <a:rPr lang="en-IE" sz="2000" dirty="0"/>
              <a:t>’</a:t>
            </a:r>
          </a:p>
          <a:p>
            <a:pPr lvl="1"/>
            <a:r>
              <a:rPr lang="en-IE" sz="2000" dirty="0" smtClean="0"/>
              <a:t>the </a:t>
            </a:r>
            <a:r>
              <a:rPr lang="en-IE" sz="2000" dirty="0"/>
              <a:t>file is located on the public drive in the ‘0_r_training’ folder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alright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table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</a:t>
            </a:r>
            <a:r>
              <a:rPr lang="en-IE" dirty="0"/>
              <a:t>’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3.3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9403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884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0927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5051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More reasons for coding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44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5446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834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52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42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Using </a:t>
            </a:r>
            <a:r>
              <a:rPr lang="en-IE" dirty="0"/>
              <a:t>the salmon data:</a:t>
            </a:r>
          </a:p>
          <a:p>
            <a:pPr marL="914400" lvl="1" indent="-514350"/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“salmonSub10” with the 10 first rows of </a:t>
            </a:r>
            <a:r>
              <a:rPr lang="en-IE" dirty="0" err="1"/>
              <a:t>salmonRaw</a:t>
            </a:r>
            <a:r>
              <a:rPr lang="en-IE" dirty="0"/>
              <a:t>.</a:t>
            </a:r>
          </a:p>
          <a:p>
            <a:pPr marL="914400" lvl="1" indent="-514350"/>
            <a:r>
              <a:rPr lang="en-IE" dirty="0"/>
              <a:t>Remove the column “wild” from salmonSub10.</a:t>
            </a:r>
          </a:p>
          <a:p>
            <a:pPr marL="914400" lvl="1" indent="-514350"/>
            <a:r>
              <a:rPr lang="en-IE" dirty="0"/>
              <a:t>Select the individuals in salmonSub10 with a length greater or equal to 80cm.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46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409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7499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0319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err="1"/>
              <a:t>salmonRaw</a:t>
            </a:r>
            <a:r>
              <a:rPr lang="en-IE" dirty="0"/>
              <a:t> data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“river”?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rivers 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slide 27, 60)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/>
              <a:t>salmonSub</a:t>
            </a:r>
            <a:r>
              <a:rPr lang="en-IE" dirty="0"/>
              <a:t>) with only individuals from the rivers Corrib and </a:t>
            </a:r>
            <a:r>
              <a:rPr lang="en-IE" dirty="0" err="1"/>
              <a:t>Scorff</a:t>
            </a:r>
            <a:r>
              <a:rPr lang="en-IE" dirty="0"/>
              <a:t> (and ordered by river and year).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Save it to a file “salmonSub.csv</a:t>
            </a:r>
            <a:r>
              <a:rPr lang="en-IE" dirty="0" smtClean="0"/>
              <a:t>” (comma separated)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4</a:t>
            </a:r>
            <a:r>
              <a:rPr lang="en-IE" dirty="0" smtClean="0"/>
              <a:t>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3160" y="1335666"/>
            <a:ext cx="7886700" cy="2852737"/>
          </a:xfrm>
        </p:spPr>
        <p:txBody>
          <a:bodyPr>
            <a:normAutofit/>
          </a:bodyPr>
          <a:lstStyle/>
          <a:p>
            <a:pPr algn="ctr"/>
            <a:r>
              <a:rPr lang="en-IE" sz="4800" dirty="0"/>
              <a:t>4.1 basic statistics &amp; data </a:t>
            </a:r>
            <a:r>
              <a:rPr lang="en-IE" sz="4800" dirty="0" smtClean="0"/>
              <a:t>visualisation</a:t>
            </a:r>
            <a:endParaRPr lang="en-IE" sz="4800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85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4.1.1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4.1.2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825625"/>
            <a:ext cx="8634846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400" dirty="0"/>
              <a:t>Store </a:t>
            </a:r>
            <a:r>
              <a:rPr lang="en-IE" sz="2400" dirty="0" err="1"/>
              <a:t>salmonRaw</a:t>
            </a:r>
            <a:r>
              <a:rPr lang="en-IE" sz="2400" dirty="0"/>
              <a:t> in a new “</a:t>
            </a:r>
            <a:r>
              <a:rPr lang="en-IE" sz="2400" dirty="0" err="1"/>
              <a:t>salmonTidy</a:t>
            </a:r>
            <a:r>
              <a:rPr lang="en-IE" sz="2400" dirty="0"/>
              <a:t>” </a:t>
            </a:r>
            <a:r>
              <a:rPr lang="en-IE" sz="2400" dirty="0" err="1"/>
              <a:t>data.frame</a:t>
            </a:r>
            <a:r>
              <a:rPr lang="en-IE" sz="2400" dirty="0"/>
              <a:t>.</a:t>
            </a:r>
            <a:br>
              <a:rPr lang="en-IE" sz="2400" dirty="0"/>
            </a:br>
            <a:r>
              <a:rPr lang="en-IE" sz="2400" dirty="0"/>
              <a:t>You will now work on this data set.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Detect incorrect weights and correct them.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Recode the column “wild” (</a:t>
            </a:r>
            <a:r>
              <a:rPr lang="en-IE" sz="2400" b="1" dirty="0"/>
              <a:t>1 -&gt; TRUE, 2 -&gt; FALSE</a:t>
            </a:r>
            <a:r>
              <a:rPr lang="en-IE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Save it in a salmonTidy.csv file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4.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architecture </a:t>
            </a:r>
            <a:r>
              <a:rPr lang="en-IE" sz="2000" dirty="0" smtClean="0">
                <a:solidFill>
                  <a:schemeClr val="accent1"/>
                </a:solidFill>
              </a:rPr>
              <a:t>(think recipe)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3933" y="1114103"/>
            <a:ext cx="7855027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r>
              <a:rPr lang="en-IE" dirty="0"/>
              <a:t>1. Instruction / command: </a:t>
            </a:r>
            <a:r>
              <a:rPr lang="en-IE" dirty="0" smtClean="0"/>
              <a:t>specific</a:t>
            </a:r>
            <a:r>
              <a:rPr lang="en-IE" dirty="0"/>
              <a:t>, individual, clear, self contained ‘task</a:t>
            </a:r>
            <a:r>
              <a:rPr lang="en-IE" dirty="0" smtClean="0"/>
              <a:t>’ </a:t>
            </a:r>
          </a:p>
          <a:p>
            <a:pPr marL="0" indent="0" algn="ctr">
              <a:buNone/>
            </a:pPr>
            <a:r>
              <a:rPr lang="en-IE" sz="2400" dirty="0" smtClean="0">
                <a:solidFill>
                  <a:schemeClr val="accent1"/>
                </a:solidFill>
              </a:rPr>
              <a:t>mix water and flour</a:t>
            </a:r>
            <a:endParaRPr lang="en-IE" sz="2400" dirty="0"/>
          </a:p>
          <a:p>
            <a:endParaRPr lang="en-IE" dirty="0"/>
          </a:p>
          <a:p>
            <a:r>
              <a:rPr lang="en-IE" dirty="0"/>
              <a:t>2. Algorithm : set of instruction for a ‘bigger more complex’ </a:t>
            </a:r>
            <a:r>
              <a:rPr lang="en-IE" dirty="0" smtClean="0"/>
              <a:t>task </a:t>
            </a:r>
          </a:p>
          <a:p>
            <a:pPr marL="0" indent="0" algn="ctr">
              <a:buNone/>
            </a:pPr>
            <a:r>
              <a:rPr lang="en-IE" sz="2400" dirty="0" smtClean="0">
                <a:solidFill>
                  <a:schemeClr val="accent1"/>
                </a:solidFill>
              </a:rPr>
              <a:t>all instructions for icing</a:t>
            </a:r>
            <a:endParaRPr lang="en-IE" sz="2400" dirty="0"/>
          </a:p>
          <a:p>
            <a:pPr lvl="1"/>
            <a:endParaRPr lang="en-IE" dirty="0"/>
          </a:p>
          <a:p>
            <a:r>
              <a:rPr lang="en-IE" dirty="0"/>
              <a:t>3. </a:t>
            </a:r>
            <a:r>
              <a:rPr lang="en-IE" dirty="0" smtClean="0"/>
              <a:t>Program / code : series </a:t>
            </a:r>
            <a:r>
              <a:rPr lang="en-IE" dirty="0"/>
              <a:t>/ sequence / set of commands / instructions to </a:t>
            </a:r>
            <a:r>
              <a:rPr lang="en-IE" dirty="0" smtClean="0"/>
              <a:t>compute</a:t>
            </a:r>
          </a:p>
          <a:p>
            <a:pPr marL="0" indent="0" algn="ctr">
              <a:buNone/>
            </a:pPr>
            <a:r>
              <a:rPr lang="en-IE" sz="2400" dirty="0" smtClean="0">
                <a:solidFill>
                  <a:schemeClr val="accent1"/>
                </a:solidFill>
              </a:rPr>
              <a:t>Full cake recipe</a:t>
            </a:r>
            <a:endParaRPr lang="en-IE" sz="2400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sosceles Triangle 8"/>
          <p:cNvSpPr/>
          <p:nvPr/>
        </p:nvSpPr>
        <p:spPr>
          <a:xfrm>
            <a:off x="253388" y="1253820"/>
            <a:ext cx="605928" cy="52770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792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93214" y="1434904"/>
            <a:ext cx="68736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plot function, plot Y Vs. X</a:t>
            </a:r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50177" name="Picture 1"/>
          <p:cNvPicPr>
            <a:picLocks noChangeAspect="1" noChangeArrowheads="1"/>
          </p:cNvPicPr>
          <p:nvPr/>
        </p:nvPicPr>
        <p:blipFill rotWithShape="1">
          <a:blip r:embed="rId3" cstate="print"/>
          <a:srcRect t="1550"/>
          <a:stretch/>
        </p:blipFill>
        <p:spPr bwMode="auto">
          <a:xfrm>
            <a:off x="952311" y="3481330"/>
            <a:ext cx="3663756" cy="2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3187" y="2809875"/>
            <a:ext cx="3888106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50843" y="1434904"/>
            <a:ext cx="6873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plot function, plot Y Vs. X</a:t>
            </a:r>
          </a:p>
          <a:p>
            <a:endParaRPr lang="en-IE" sz="28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50843" y="1434904"/>
            <a:ext cx="6873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plot function, plot Y Vs. X</a:t>
            </a:r>
          </a:p>
          <a:p>
            <a:endParaRPr lang="en-IE" sz="2800" dirty="0" smtClean="0"/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50843" y="1434904"/>
            <a:ext cx="6873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plot function, plot Y Vs. X</a:t>
            </a:r>
          </a:p>
          <a:p>
            <a:endParaRPr lang="en-IE" sz="2800" dirty="0" smtClean="0"/>
          </a:p>
        </p:txBody>
      </p:sp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matlines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50843" y="1434904"/>
            <a:ext cx="6873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plot function, plot Y Vs. X</a:t>
            </a:r>
          </a:p>
          <a:p>
            <a:endParaRPr lang="en-IE" sz="2800" dirty="0" smtClean="0"/>
          </a:p>
        </p:txBody>
      </p:sp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50843" y="1434904"/>
            <a:ext cx="6873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plot function, plot Y Vs. X</a:t>
            </a:r>
          </a:p>
          <a:p>
            <a:endParaRPr lang="en-IE" sz="2800" dirty="0" smtClean="0"/>
          </a:p>
        </p:txBody>
      </p:sp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1026" name="Picture 2" descr="Résultat de recherche d'images pour &quot;R plot types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89" y="1893951"/>
            <a:ext cx="4471988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Curve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5774</TotalTime>
  <Words>4010</Words>
  <Application>Microsoft Office PowerPoint</Application>
  <PresentationFormat>On-screen Show (4:3)</PresentationFormat>
  <Paragraphs>1081</Paragraphs>
  <Slides>141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8" baseType="lpstr">
      <vt:lpstr>Arial Unicode MS</vt:lpstr>
      <vt:lpstr>Arial</vt:lpstr>
      <vt:lpstr>Calibri</vt:lpstr>
      <vt:lpstr>Calibri Light</vt:lpstr>
      <vt:lpstr>Courier New</vt:lpstr>
      <vt:lpstr>Symbol</vt:lpstr>
      <vt:lpstr>Office Theme</vt:lpstr>
      <vt:lpstr>R for beginners training course  Guillaume Bal &amp; Yves Reecht  https://github.com/GuillaumeBal/r.training   July 2017</vt:lpstr>
      <vt:lpstr>1. Coding, R and this course</vt:lpstr>
      <vt:lpstr>Coding generalities</vt:lpstr>
      <vt:lpstr>Code or program</vt:lpstr>
      <vt:lpstr>Coding (R) Vs clicking (Excel) Similarities</vt:lpstr>
      <vt:lpstr>Coding (R) Vs clicking (Excel) Differences</vt:lpstr>
      <vt:lpstr>More reasons for coding</vt:lpstr>
      <vt:lpstr>Coding language</vt:lpstr>
      <vt:lpstr>Coding architecture (think recipe)</vt:lpstr>
      <vt:lpstr>Coding basics elements</vt:lpstr>
      <vt:lpstr>R and aim of the course</vt:lpstr>
      <vt:lpstr>What’s R ?</vt:lpstr>
      <vt:lpstr>R cons &amp; pros</vt:lpstr>
      <vt:lpstr>Aim of the course</vt:lpstr>
      <vt:lpstr>Beginning tips</vt:lpstr>
      <vt:lpstr>Graphical User Interfaces </vt:lpstr>
      <vt:lpstr>PowerPoint Presentation</vt:lpstr>
      <vt:lpstr>Good coding practices</vt:lpstr>
      <vt:lpstr>Good coding practices</vt:lpstr>
      <vt:lpstr>Install links</vt:lpstr>
      <vt:lpstr>2. R language basic structure</vt:lpstr>
      <vt:lpstr>2.1 Concepts and conventions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2.2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PowerPoint Presentation</vt:lpstr>
      <vt:lpstr>2.3.2 Matrices’ algebra</vt:lpstr>
      <vt:lpstr>PowerPoint Presentation</vt:lpstr>
      <vt:lpstr>3. Data manipulation</vt:lpstr>
      <vt:lpstr>Data loading</vt:lpstr>
      <vt:lpstr>Data loading, read.table()</vt:lpstr>
      <vt:lpstr>Data saving, write.table()</vt:lpstr>
      <vt:lpstr>Data loading and saving, excel files</vt:lpstr>
      <vt:lpstr>File location</vt:lpstr>
      <vt:lpstr>Course dataset</vt:lpstr>
      <vt:lpstr>Exercises</vt:lpstr>
      <vt:lpstr>3.3 Indexing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4. Data mining, basics</vt:lpstr>
      <vt:lpstr>4.1 basic statistics &amp; data visualisation</vt:lpstr>
      <vt:lpstr>PowerPoint Presentation</vt:lpstr>
      <vt:lpstr>PowerPoint Presentation</vt:lpstr>
      <vt:lpstr>4.1.3 Basic statistics</vt:lpstr>
      <vt:lpstr>4.1.3 Basic statistics, quantile()</vt:lpstr>
      <vt:lpstr>4.1.4 Contingency table, table()</vt:lpstr>
      <vt:lpstr>Exercises</vt:lpstr>
      <vt:lpstr>4. Graphics</vt:lpstr>
      <vt:lpstr>Basic graphics</vt:lpstr>
      <vt:lpstr>plot()</vt:lpstr>
      <vt:lpstr>hist()</vt:lpstr>
      <vt:lpstr>barplot()</vt:lpstr>
      <vt:lpstr>boxplot()</vt:lpstr>
      <vt:lpstr>matlines()</vt:lpstr>
      <vt:lpstr>pairs()</vt:lpstr>
      <vt:lpstr>Customizing graphics</vt:lpstr>
      <vt:lpstr>Features type</vt:lpstr>
      <vt:lpstr>Points, lines and colours</vt:lpstr>
      <vt:lpstr>More features</vt:lpstr>
      <vt:lpstr>More features</vt:lpstr>
      <vt:lpstr>Exercises</vt:lpstr>
      <vt:lpstr>par(), global parameters</vt:lpstr>
      <vt:lpstr>par()</vt:lpstr>
      <vt:lpstr>Saving graphics</vt:lpstr>
      <vt:lpstr>Exercises</vt:lpstr>
      <vt:lpstr>ggplot2 package</vt:lpstr>
      <vt:lpstr>ggplot2 package, examples</vt:lpstr>
      <vt:lpstr>ggplot2 package, examples</vt:lpstr>
      <vt:lpstr>ggplot2 package, examples</vt:lpstr>
      <vt:lpstr>More on graphics</vt:lpstr>
      <vt:lpstr>5. Repetitive &amp; conditional tasks</vt:lpstr>
      <vt:lpstr>5.1 Applying the same function - over one dimension of a matrix/dataframe, apply() - by factor levels on a vector, tapply() and by()  - over elements of a list, sapply() and lapply()   </vt:lpstr>
      <vt:lpstr>apply()</vt:lpstr>
      <vt:lpstr>sapply() &amp; lapply()</vt:lpstr>
      <vt:lpstr>tapply() &amp; by() for vectors</vt:lpstr>
      <vt:lpstr>Exercises</vt:lpstr>
      <vt:lpstr>5.2 loops - for() loop, performs a given number of instructions - while() loop, perform instructions until condition is satisfied - if(), for conditional tasks, not a loop by itself but often part of nested loops  </vt:lpstr>
      <vt:lpstr>for() loops</vt:lpstr>
      <vt:lpstr>while() loop</vt:lpstr>
      <vt:lpstr>Nesting loops</vt:lpstr>
      <vt:lpstr>Conditional tasks with if() </vt:lpstr>
      <vt:lpstr>Exercises</vt:lpstr>
      <vt:lpstr>5. More advanced analyses &amp; programming</vt:lpstr>
      <vt:lpstr>Functions</vt:lpstr>
      <vt:lpstr>R function writing example</vt:lpstr>
      <vt:lpstr>Exercises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Generalized Additive Models</vt:lpstr>
      <vt:lpstr>Reports, R markdown package</vt:lpstr>
      <vt:lpstr>6. More  always more</vt:lpstr>
      <vt:lpstr>R packages</vt:lpstr>
      <vt:lpstr>R packages, fisheries</vt:lpstr>
      <vt:lpstr>Write your own models</vt:lpstr>
      <vt:lpstr>PowerPoint Presentation</vt:lpstr>
      <vt:lpstr>PowerPoint Presentation</vt:lpstr>
      <vt:lpstr>More exercises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Guilluame Bal (ext)</cp:lastModifiedBy>
  <cp:revision>232</cp:revision>
  <dcterms:created xsi:type="dcterms:W3CDTF">2016-03-08T09:10:36Z</dcterms:created>
  <dcterms:modified xsi:type="dcterms:W3CDTF">2017-07-24T16:18:07Z</dcterms:modified>
</cp:coreProperties>
</file>